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65" d="100"/>
          <a:sy n="65" d="100"/>
        </p:scale>
        <p:origin x="8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82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46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86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9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7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213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08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23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85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14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41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65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8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23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99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18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6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725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5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55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77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55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63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222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68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289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47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06.09.2020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793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316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564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16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443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971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876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826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790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2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06.09.2020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392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664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388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462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809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942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743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73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503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06.09.2020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291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87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709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431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925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927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1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06.09.2020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06.09.2020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06.09.2020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6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5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4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8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763688" y="3356992"/>
            <a:ext cx="6264697" cy="2592287"/>
          </a:xfrm>
        </p:spPr>
        <p:txBody>
          <a:bodyPr/>
          <a:lstStyle/>
          <a:p>
            <a:pPr algn="r"/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общеобразовательное учреждение д/сад №1«Берёзка» </a:t>
            </a:r>
            <a:b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программы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рождения до школы»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1600" b="1" dirty="0" smtClean="0">
                <a:solidFill>
                  <a:srgbClr val="002060"/>
                </a:solidFill>
              </a:rPr>
              <a:t>Выполнила воспитатель: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Ростовцева  Елена  Геннадьевна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1844824"/>
            <a:ext cx="8229600" cy="936105"/>
          </a:xfrm>
        </p:spPr>
        <p:txBody>
          <a:bodyPr/>
          <a:lstStyle/>
          <a:p>
            <a:pPr algn="l"/>
            <a:r>
              <a:rPr lang="ru-RU" sz="2000" b="1" spc="50" dirty="0" smtClean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000" b="1" spc="50" dirty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психолого‐педагогической работы по образовательным областям</a:t>
            </a:r>
            <a:r>
              <a:rPr lang="ru-RU" sz="2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00401"/>
          </a:xfrm>
        </p:spPr>
        <p:txBody>
          <a:bodyPr/>
          <a:lstStyle/>
          <a:p>
            <a:pPr lvl="0" fontAlgn="auto">
              <a:spcAft>
                <a:spcPts val="0"/>
              </a:spcAft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психолого‐педагогической работы по формированию физических, интеллектуальных и личностных качеств детей решаются интегрировано в ходе освоения всех образовательных областей:</a:t>
            </a:r>
          </a:p>
          <a:p>
            <a:pPr lvl="0" fontAlgn="auto">
              <a:spcAft>
                <a:spcPts val="0"/>
              </a:spcAft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«Физическое развитие»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«Физическая культура»,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«Здоровье»</a:t>
            </a:r>
          </a:p>
          <a:p>
            <a:pPr lvl="0" fontAlgn="auto">
              <a:spcAft>
                <a:spcPts val="0"/>
              </a:spcAft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«Социально‐личностное» развитие.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«Безопасность»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«Социализация»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«Труд».</a:t>
            </a:r>
          </a:p>
          <a:p>
            <a:pPr lvl="0" fontAlgn="auto">
              <a:spcAft>
                <a:spcPts val="0"/>
              </a:spcAft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«Познавательно‐речевое» развитие.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«Познание»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«Коммуникация»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«Чтение художественной литературы»</a:t>
            </a:r>
          </a:p>
          <a:p>
            <a:pPr lvl="0" fontAlgn="auto">
              <a:spcAft>
                <a:spcPts val="0"/>
              </a:spcAft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«Художественно‐эстетическое» развитие.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«Художественное творчество»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«Музыка».</a:t>
            </a:r>
          </a:p>
          <a:p>
            <a:pPr marL="0" lvl="0" indent="0" fontAlgn="auto">
              <a:spcAft>
                <a:spcPts val="0"/>
              </a:spcAft>
              <a:buNone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  <a:latin typeface="Georgia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5314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922114"/>
          </a:xfrm>
        </p:spPr>
        <p:txBody>
          <a:bodyPr/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/>
              </a:rPr>
              <a:t/>
            </a:r>
            <a:br>
              <a:rPr lang="ru-RU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/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br>
              <a:rPr lang="ru-RU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6143625" cy="5805264"/>
          </a:xfrm>
        </p:spPr>
        <p:txBody>
          <a:bodyPr/>
          <a:lstStyle/>
          <a:p>
            <a:pPr lvl="0" algn="just" fontAlgn="auto"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признавая ценность семьи как уникального института воспитания и необходимость развития ответственных и плодотворных отношений с семьями воспитанников, выделяют в Программе работу с родителями в отдельный раздел, в котором эта работа рассматривается по образовательным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отраслям:</a:t>
            </a:r>
          </a:p>
          <a:p>
            <a:pPr marL="457200" lvl="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«Здоровье»</a:t>
            </a:r>
          </a:p>
          <a:p>
            <a:pPr marL="457200" lvl="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«Физическая культура»</a:t>
            </a:r>
          </a:p>
          <a:p>
            <a:pPr lvl="0" fontAlgn="auto"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«Безопасность»</a:t>
            </a:r>
          </a:p>
          <a:p>
            <a:pPr marL="457200" lvl="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«Социализация»</a:t>
            </a:r>
          </a:p>
          <a:p>
            <a:pPr marL="457200" lvl="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«Труд»</a:t>
            </a:r>
          </a:p>
          <a:p>
            <a:pPr marL="457200" lvl="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«Познание»</a:t>
            </a:r>
          </a:p>
          <a:p>
            <a:pPr marL="457200" lvl="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«Коммуникация»</a:t>
            </a:r>
          </a:p>
          <a:p>
            <a:pPr marL="457200" lvl="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«Чтение художественной литературы»</a:t>
            </a:r>
          </a:p>
          <a:p>
            <a:pPr marL="457200" lvl="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«Художественное творчество»</a:t>
            </a:r>
          </a:p>
          <a:p>
            <a:pPr marL="457200" lvl="0" indent="-457200" algn="just" fontAlgn="auto">
              <a:spcAft>
                <a:spcPts val="0"/>
              </a:spcAft>
              <a:buFont typeface="+mj-lt"/>
              <a:buAutoNum type="arabicPeriod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2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088382" y="1902698"/>
            <a:ext cx="8229600" cy="504055"/>
          </a:xfrm>
        </p:spPr>
        <p:txBody>
          <a:bodyPr/>
          <a:lstStyle/>
          <a:p>
            <a:pPr algn="l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взаимодействия с семьей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51520" y="2276873"/>
            <a:ext cx="8712968" cy="3168352"/>
          </a:xfrm>
        </p:spPr>
        <p:txBody>
          <a:bodyPr/>
          <a:lstStyle/>
          <a:p>
            <a:pPr lvl="0" algn="just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семьей: встречи-знакомства, посещение семей, анкетирование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семей.</a:t>
            </a:r>
          </a:p>
          <a:p>
            <a:pPr lvl="0" algn="just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родителей о ходе образовательного процесса: дни открытых дверей, индивидуальные и групповые консультации, родительские собрания, оформление информационных стендов, организация выставок детского творчества, приглашение родителей на детские концерты и праздники, создание памяток, интернет-журналов, переписка по электронной почте.</a:t>
            </a:r>
          </a:p>
          <a:p>
            <a:pPr lvl="0" algn="just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родителей: организация «материнской/отцовской школы», «школы для родителей» (лекции, семинары, семинары-практикумы), проведение мастер-классов, тренингов, создание библиотеки (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медиатеки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just" fontAlgn="auto">
              <a:spcAft>
                <a:spcPts val="0"/>
              </a:spcAft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деятельность: привлечение родителей к организации вечеров музыки и поэзии, гостиных, конкурсов, концертов семейного воскресного абонемента, маршрутов выходного дня (в театр, музей, библиотеку и пр.), семейных объединений (клуб, студия, секция), семейных праздников, прогулок, экскурсий, семейного театра, к участию в детской исследовательской и проектной деятельности.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6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922114"/>
          </a:xfrm>
        </p:spPr>
        <p:txBody>
          <a:bodyPr/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/>
              </a:rPr>
              <a:t/>
            </a:r>
            <a:br>
              <a:rPr lang="ru-RU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/>
              </a:rPr>
            </a:br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052736"/>
            <a:ext cx="6143625" cy="5616352"/>
          </a:xfrm>
        </p:spPr>
        <p:txBody>
          <a:bodyPr/>
          <a:lstStyle/>
          <a:p>
            <a:pPr lvl="0" algn="ctr" fontAlgn="auto">
              <a:spcAft>
                <a:spcPts val="0"/>
              </a:spcAft>
              <a:buNone/>
            </a:pPr>
            <a:r>
              <a:rPr lang="ru-RU" sz="4400" b="1" spc="50" dirty="0" smtClean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4400" b="1" spc="50" dirty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  <a:p>
            <a:pPr marL="0" lvl="0" indent="0" algn="just" fontAlgn="auto">
              <a:spcAft>
                <a:spcPts val="0"/>
              </a:spcAft>
              <a:buNone/>
            </a:pPr>
            <a:endParaRPr lang="ru-RU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c2cf7fb5e5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234032"/>
            <a:ext cx="4191008" cy="427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4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b="1" spc="50" dirty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501008"/>
            <a:ext cx="8158163" cy="3053780"/>
          </a:xfrm>
        </p:spPr>
        <p:txBody>
          <a:bodyPr/>
          <a:lstStyle/>
          <a:p>
            <a:pPr lvl="0" algn="just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инновационным общеобразовательным программным документом для дошкольных учреждений, подготовленная с учетом новейших достижений науки и практики отечественного и зарубежного дошкольного образования.</a:t>
            </a:r>
          </a:p>
          <a:p>
            <a:pPr lvl="0" algn="just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разработана в соответствии с Федеральными государственными требованиями (ФГТ, Приказ № 655 от 23 ноября 2009 г.).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3200" b="1" spc="50" dirty="0" smtClean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Редакторы программы</a:t>
            </a: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143625" cy="4954588"/>
          </a:xfrm>
        </p:spPr>
        <p:txBody>
          <a:bodyPr/>
          <a:lstStyle/>
          <a:p>
            <a:pPr lvl="0" algn="just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Николай Евгеньевич - доктор психологических наук, профессор, декан факультета дошкольной педагогики и психологии МГПУ.</a:t>
            </a:r>
          </a:p>
          <a:p>
            <a:pPr lvl="0" algn="just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Комарова Тамара Семеновна, доктор педагогических наук, профессор, заслуженный деятель науки РФ, заведующая кафедрой эстетического воспитания МГГУ им. М. А. Шолохова</a:t>
            </a:r>
          </a:p>
          <a:p>
            <a:pPr lvl="0" algn="just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Васильева Маргарита Александровна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1"/>
            <a:ext cx="8229600" cy="780678"/>
          </a:xfrm>
        </p:spPr>
        <p:txBody>
          <a:bodyPr/>
          <a:lstStyle/>
          <a:p>
            <a:r>
              <a:rPr lang="ru-RU" sz="3200" b="1" spc="50" dirty="0" smtClean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программы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2780929"/>
            <a:ext cx="8158163" cy="3312368"/>
          </a:xfrm>
        </p:spPr>
        <p:txBody>
          <a:bodyPr/>
          <a:lstStyle/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записка;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жизни и воспитания детей;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содержательная часть по возрастным группам;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итоговые результаты освоения Программы;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мониторинга достижения детьми планируемых результатов освоения программы;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родителями;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коррекционная работа;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 по составлению перечня пособий.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  <a:latin typeface="Georgia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9605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922114"/>
          </a:xfrm>
        </p:spPr>
        <p:txBody>
          <a:bodyPr/>
          <a:lstStyle/>
          <a:p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spc="50" dirty="0" smtClean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</a:t>
            </a:r>
            <a:r>
              <a:rPr lang="ru-RU" sz="3200" b="1" spc="50" dirty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записка</a:t>
            </a:r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143625" cy="4954588"/>
          </a:xfrm>
        </p:spPr>
        <p:txBody>
          <a:bodyPr/>
          <a:lstStyle/>
          <a:p>
            <a:pPr lvl="0" algn="just" fontAlgn="auto">
              <a:spcAft>
                <a:spcPts val="0"/>
              </a:spcAft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пояснительной записке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раскрываются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 fontAlgn="auto">
              <a:spcAft>
                <a:spcPts val="0"/>
              </a:spcAft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построения и ведущие цели Программы;</a:t>
            </a:r>
          </a:p>
          <a:p>
            <a:pPr lvl="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и структура Программы;</a:t>
            </a:r>
          </a:p>
          <a:p>
            <a:pPr lvl="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 по написанию части Программы, формируемой участниками образовательного процесса;</a:t>
            </a:r>
          </a:p>
          <a:p>
            <a:pPr lvl="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Преемственность по отношению к «Программе воспитания и обучения в детском саду».</a:t>
            </a:r>
          </a:p>
          <a:p>
            <a:pPr marL="0" lvl="0" indent="0" algn="just" fontAlgn="auto">
              <a:spcAft>
                <a:spcPts val="0"/>
              </a:spcAft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1"/>
            <a:ext cx="8229600" cy="780678"/>
          </a:xfrm>
        </p:spPr>
        <p:txBody>
          <a:bodyPr/>
          <a:lstStyle/>
          <a:p>
            <a:r>
              <a:rPr lang="ru-RU" sz="2800" b="1" spc="50" dirty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построения Программы:</a:t>
            </a:r>
            <a:r>
              <a:rPr lang="ru-RU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79512" y="2564903"/>
            <a:ext cx="8837166" cy="3315035"/>
          </a:xfrm>
        </p:spPr>
        <p:txBody>
          <a:bodyPr/>
          <a:lstStyle/>
          <a:p>
            <a:pPr lvl="0" algn="just" fontAlgn="auto">
              <a:spcAft>
                <a:spcPts val="0"/>
              </a:spcAft>
              <a:buFont typeface="Wingdings" pitchFamily="2" charset="2"/>
              <a:buChar char="q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развивающего образования;</a:t>
            </a:r>
          </a:p>
          <a:p>
            <a:pPr lvl="0" algn="just" fontAlgn="auto">
              <a:spcAft>
                <a:spcPts val="0"/>
              </a:spcAft>
              <a:buFont typeface="Wingdings" pitchFamily="2" charset="2"/>
              <a:buChar char="q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научной обоснованности и практической применимости,</a:t>
            </a:r>
          </a:p>
          <a:p>
            <a:pPr lvl="0" algn="just" fontAlgn="auto">
              <a:spcAft>
                <a:spcPts val="0"/>
              </a:spcAft>
              <a:buFont typeface="Wingdings" pitchFamily="2" charset="2"/>
              <a:buChar char="q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Соответствует критериям полноты, необходимости и достаточности;</a:t>
            </a:r>
          </a:p>
          <a:p>
            <a:pPr lvl="0" algn="just" fontAlgn="auto">
              <a:spcAft>
                <a:spcPts val="0"/>
              </a:spcAft>
              <a:buFont typeface="Wingdings" pitchFamily="2" charset="2"/>
              <a:buChar char="q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Обеспечивает единство воспитательных, развивающих и обучающих целей и задач процесса образования детей;</a:t>
            </a:r>
          </a:p>
          <a:p>
            <a:pPr lvl="0" algn="just" fontAlgn="auto">
              <a:spcAft>
                <a:spcPts val="0"/>
              </a:spcAft>
              <a:buFont typeface="Wingdings" pitchFamily="2" charset="2"/>
              <a:buChar char="q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интеграции образовательных областей в соответствии с возрастными возможностями и особенностями детей,</a:t>
            </a:r>
          </a:p>
          <a:p>
            <a:pPr lvl="0" algn="just" fontAlgn="auto">
              <a:spcAft>
                <a:spcPts val="0"/>
              </a:spcAft>
              <a:buFont typeface="Wingdings" pitchFamily="2" charset="2"/>
              <a:buChar char="q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Основывается на комплексно‐тематическом принципе построения образовательного процесса;</a:t>
            </a:r>
          </a:p>
          <a:p>
            <a:pPr lvl="0" algn="just" fontAlgn="auto">
              <a:spcAft>
                <a:spcPts val="0"/>
              </a:spcAft>
              <a:buFont typeface="Wingdings" pitchFamily="2" charset="2"/>
              <a:buChar char="q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Предусматривает решение программных образовательных задач в совместной деятельности взрослого и детей и самостоятельной деятельности дошкольников;</a:t>
            </a:r>
          </a:p>
          <a:p>
            <a:pPr lvl="0" algn="just" fontAlgn="auto">
              <a:spcAft>
                <a:spcPts val="0"/>
              </a:spcAft>
              <a:buFont typeface="Wingdings" pitchFamily="2" charset="2"/>
              <a:buChar char="q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Предполагает построение образовательного процесса на адекватных возрасту форм работы с детьми.</a:t>
            </a:r>
          </a:p>
          <a:p>
            <a:pPr lvl="0" fontAlgn="auto">
              <a:spcAft>
                <a:spcPts val="0"/>
              </a:spcAft>
              <a:buNone/>
            </a:pPr>
            <a:endParaRPr lang="ru-RU" sz="1800" dirty="0">
              <a:solidFill>
                <a:prstClr val="black"/>
              </a:solidFill>
              <a:latin typeface="Georgia"/>
            </a:endParaRP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  <a:latin typeface="Georgia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98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922114"/>
          </a:xfrm>
        </p:spPr>
        <p:txBody>
          <a:bodyPr/>
          <a:lstStyle/>
          <a:p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pc="50" dirty="0" smtClean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</a:t>
            </a:r>
            <a:r>
              <a:rPr lang="ru-RU" sz="2800" b="1" spc="50" dirty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Программы:</a:t>
            </a:r>
            <a:r>
              <a:rPr lang="ru-RU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412776"/>
            <a:ext cx="6143625" cy="5256312"/>
          </a:xfrm>
        </p:spPr>
        <p:txBody>
          <a:bodyPr/>
          <a:lstStyle/>
          <a:p>
            <a:pPr lvl="0" algn="just" fontAlgn="auto">
              <a:spcAft>
                <a:spcPts val="0"/>
              </a:spcAft>
              <a:buNone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auto"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условия для полноценного проживания ребенком дошкольного детства;</a:t>
            </a:r>
          </a:p>
          <a:p>
            <a:pPr lvl="0" algn="just" fontAlgn="auto"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основ базовой культуры личности;</a:t>
            </a:r>
          </a:p>
          <a:p>
            <a:pPr lvl="0" algn="just" fontAlgn="auto"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всестороннее развитие психических и физических качеств в соответствии с возрастными и индивидуальными особенностями;</a:t>
            </a:r>
          </a:p>
          <a:p>
            <a:pPr lvl="0" algn="just" fontAlgn="auto"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к жизни в современности обществе, к обучению в школе;</a:t>
            </a:r>
          </a:p>
          <a:p>
            <a:pPr lvl="0" algn="just" fontAlgn="auto"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обеспечению безопасности жизнедеятельности дошкольника.</a:t>
            </a:r>
          </a:p>
          <a:p>
            <a:pPr lvl="0" fontAlgn="auto">
              <a:spcAft>
                <a:spcPts val="0"/>
              </a:spcAft>
              <a:buNone/>
            </a:pPr>
            <a:endParaRPr lang="ru-RU" dirty="0">
              <a:solidFill>
                <a:prstClr val="black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83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1"/>
            <a:ext cx="8229600" cy="780678"/>
          </a:xfrm>
        </p:spPr>
        <p:txBody>
          <a:bodyPr/>
          <a:lstStyle/>
          <a:p>
            <a:r>
              <a:rPr lang="ru-RU" sz="29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/>
              </a:rPr>
              <a:t/>
            </a:r>
            <a:br>
              <a:rPr lang="ru-RU" sz="29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/>
              </a:rPr>
            </a:br>
            <a:r>
              <a:rPr lang="ru-RU" sz="2800" b="1" spc="50" dirty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жизни и воспитания детей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53417" y="3068960"/>
            <a:ext cx="8837166" cy="3600401"/>
          </a:xfrm>
        </p:spPr>
        <p:txBody>
          <a:bodyPr/>
          <a:lstStyle/>
          <a:p>
            <a:pPr marL="0" lvl="0" indent="0" algn="just" fontAlgn="auto">
              <a:spcAft>
                <a:spcPts val="0"/>
              </a:spcAft>
              <a:buNone/>
            </a:pP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auto">
              <a:spcAft>
                <a:spcPts val="0"/>
              </a:spcAft>
              <a:buNone/>
            </a:pPr>
            <a:endParaRPr lang="ru-RU" sz="1800" dirty="0">
              <a:solidFill>
                <a:prstClr val="black"/>
              </a:solidFill>
              <a:latin typeface="Georgia"/>
            </a:endParaRP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  <a:latin typeface="Georgia"/>
            </a:endParaRPr>
          </a:p>
          <a:p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47241" y="3541853"/>
            <a:ext cx="8617247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 дня;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Предметно‐развивающая образовательная среда;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Интеграция образовательных областей;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работы с детьми;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Проектирование воспитательно‐образовательного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32684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922114"/>
          </a:xfrm>
        </p:spPr>
        <p:txBody>
          <a:bodyPr/>
          <a:lstStyle/>
          <a:p>
            <a:r>
              <a:rPr lang="ru-RU" sz="2800" b="1" spc="50" dirty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Содержательная часть Программы</a:t>
            </a:r>
            <a:r>
              <a:rPr lang="ru-RU" sz="2800" b="1" spc="50" dirty="0" smtClean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628800"/>
            <a:ext cx="6143625" cy="5040288"/>
          </a:xfrm>
        </p:spPr>
        <p:txBody>
          <a:bodyPr/>
          <a:lstStyle/>
          <a:p>
            <a:pPr lvl="0" algn="just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Содержательная часть Программы изложена по возрастным группам:</a:t>
            </a:r>
          </a:p>
          <a:p>
            <a:pPr lvl="0" algn="just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 группа детей раннего возраста (от рождения до года);</a:t>
            </a:r>
          </a:p>
          <a:p>
            <a:pPr lvl="0" algn="just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Вторая группа детей раннего возраста (от 1 года до 2 лет);</a:t>
            </a:r>
          </a:p>
          <a:p>
            <a:pPr lvl="0" algn="just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 младшая группа (от 2 до 3 лет);</a:t>
            </a:r>
          </a:p>
          <a:p>
            <a:pPr lvl="0" algn="just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Вторая младшая группа (от 3 до 4 лет);</a:t>
            </a:r>
          </a:p>
          <a:p>
            <a:pPr lvl="0" algn="just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группа (от 4 до 5 лет);</a:t>
            </a:r>
          </a:p>
          <a:p>
            <a:pPr lvl="0" algn="just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Старшая группа (от 5 до 6 лет);</a:t>
            </a:r>
          </a:p>
          <a:p>
            <a:pPr lvl="0" algn="just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Подготовительная к школе группа (от 6 до 7 лет).</a:t>
            </a:r>
          </a:p>
          <a:p>
            <a:pPr lvl="0" fontAlgn="auto">
              <a:spcAft>
                <a:spcPts val="0"/>
              </a:spcAft>
              <a:buNone/>
            </a:pPr>
            <a:endParaRPr lang="ru-RU" sz="2000" dirty="0">
              <a:solidFill>
                <a:prstClr val="black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913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88</TotalTime>
  <Words>740</Words>
  <Application>Microsoft Office PowerPoint</Application>
  <PresentationFormat>Экран (4:3)</PresentationFormat>
  <Paragraphs>93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Wingdings</vt:lpstr>
      <vt:lpstr>лица</vt:lpstr>
      <vt:lpstr>1_лица</vt:lpstr>
      <vt:lpstr>2_лица</vt:lpstr>
      <vt:lpstr>3_лица</vt:lpstr>
      <vt:lpstr>4_лица</vt:lpstr>
      <vt:lpstr>5_лица</vt:lpstr>
      <vt:lpstr>Муниципальное автономное дошкольное общеобразовательное учреждение д/сад №1«Берёзка»  Презентация программы «от рождения до школы»                                             Выполнила воспитатель:  Ростовцева  Елена  Геннадьевна</vt:lpstr>
      <vt:lpstr>Программа</vt:lpstr>
      <vt:lpstr>Редакторы программы</vt:lpstr>
      <vt:lpstr>Структура программы</vt:lpstr>
      <vt:lpstr> Пояснительная записка </vt:lpstr>
      <vt:lpstr>Принципы построения Программы: </vt:lpstr>
      <vt:lpstr>  Ведущие цели Программы: </vt:lpstr>
      <vt:lpstr> Организация жизни и воспитания детей</vt:lpstr>
      <vt:lpstr>Содержательная часть Программы:</vt:lpstr>
      <vt:lpstr>Содержание психолого‐педагогической работы по образовательным областям </vt:lpstr>
      <vt:lpstr> Работа с родителями </vt:lpstr>
      <vt:lpstr>Основные формы взаимодействия с семьей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DetSad</cp:lastModifiedBy>
  <cp:revision>10</cp:revision>
  <dcterms:created xsi:type="dcterms:W3CDTF">2016-05-11T09:30:30Z</dcterms:created>
  <dcterms:modified xsi:type="dcterms:W3CDTF">2020-09-06T12:37:01Z</dcterms:modified>
</cp:coreProperties>
</file>